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Host Grotesk Medium"/>
      <p:regular r:id="rId17"/>
    </p:embeddedFont>
    <p:embeddedFont>
      <p:font typeface="Host Grotesk Medium"/>
      <p:regular r:id="rId18"/>
    </p:embeddedFont>
    <p:embeddedFont>
      <p:font typeface="Host Grotesk Medium"/>
      <p:regular r:id="rId19"/>
    </p:embeddedFont>
    <p:embeddedFont>
      <p:font typeface="Host Grotesk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50168"/>
            <a:ext cx="71910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Deploying Java Applications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99109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comprehensive guide to building, deploying, and monitoring Java applications in production environments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192" y="459819"/>
            <a:ext cx="6794778" cy="522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Centralised Logging with ELK Stack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5192" y="1316593"/>
            <a:ext cx="13460016" cy="501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ELK Stack (Elasticsearch, Logstash, Kibana) provides comprehensive log management, enabling developers and operations teams to search, analyse, and visualise application logs from multiple sources.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85192" y="3788450"/>
            <a:ext cx="13460016" cy="22860"/>
          </a:xfrm>
          <a:prstGeom prst="roundRect">
            <a:avLst>
              <a:gd name="adj" fmla="val 307208"/>
            </a:avLst>
          </a:prstGeom>
          <a:solidFill>
            <a:srgbClr val="BFD3D8"/>
          </a:solidFill>
          <a:ln/>
        </p:spPr>
      </p:sp>
      <p:sp>
        <p:nvSpPr>
          <p:cNvPr id="5" name="Shape 3"/>
          <p:cNvSpPr/>
          <p:nvPr/>
        </p:nvSpPr>
        <p:spPr>
          <a:xfrm>
            <a:off x="3886319" y="3286899"/>
            <a:ext cx="22860" cy="501610"/>
          </a:xfrm>
          <a:prstGeom prst="roundRect">
            <a:avLst>
              <a:gd name="adj" fmla="val 307208"/>
            </a:avLst>
          </a:prstGeom>
          <a:solidFill>
            <a:srgbClr val="BFD3D8"/>
          </a:solidFill>
          <a:ln/>
        </p:spPr>
      </p:sp>
      <p:sp>
        <p:nvSpPr>
          <p:cNvPr id="6" name="Shape 4"/>
          <p:cNvSpPr/>
          <p:nvPr/>
        </p:nvSpPr>
        <p:spPr>
          <a:xfrm>
            <a:off x="3709749" y="3600390"/>
            <a:ext cx="376118" cy="376118"/>
          </a:xfrm>
          <a:prstGeom prst="roundRect">
            <a:avLst>
              <a:gd name="adj" fmla="val 1867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772376" y="3631644"/>
            <a:ext cx="25074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2768560" y="2006084"/>
            <a:ext cx="2258616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Logstash: Log Ingestion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2356" y="2367439"/>
            <a:ext cx="6291143" cy="7522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Collects, parses, and transforms log data from various sources. Supports numerous input plugins for files, syslog, and message queues. Filters structure unformatted logs into searchable fields.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7303532" y="3788390"/>
            <a:ext cx="22860" cy="501610"/>
          </a:xfrm>
          <a:prstGeom prst="roundRect">
            <a:avLst>
              <a:gd name="adj" fmla="val 307208"/>
            </a:avLst>
          </a:prstGeom>
          <a:solidFill>
            <a:srgbClr val="BFD3D8"/>
          </a:solidFill>
          <a:ln/>
        </p:spPr>
      </p:sp>
      <p:sp>
        <p:nvSpPr>
          <p:cNvPr id="11" name="Shape 9"/>
          <p:cNvSpPr/>
          <p:nvPr/>
        </p:nvSpPr>
        <p:spPr>
          <a:xfrm>
            <a:off x="7126962" y="3600390"/>
            <a:ext cx="376118" cy="376118"/>
          </a:xfrm>
          <a:prstGeom prst="roundRect">
            <a:avLst>
              <a:gd name="adj" fmla="val 1867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189589" y="3631644"/>
            <a:ext cx="25074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5795843" y="4457224"/>
            <a:ext cx="3038594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Elasticsearch: Storage &amp; Search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169569" y="4818578"/>
            <a:ext cx="6291143" cy="7522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Distributed search and analytics engine storing log data. Provides full-text search capabilities with near real-time indexing. Scales horizontally across multiple nodes for high availability.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10720864" y="3286899"/>
            <a:ext cx="22860" cy="501610"/>
          </a:xfrm>
          <a:prstGeom prst="roundRect">
            <a:avLst>
              <a:gd name="adj" fmla="val 307208"/>
            </a:avLst>
          </a:prstGeom>
          <a:solidFill>
            <a:srgbClr val="BFD3D8"/>
          </a:solidFill>
          <a:ln/>
        </p:spPr>
      </p:sp>
      <p:sp>
        <p:nvSpPr>
          <p:cNvPr id="16" name="Shape 14"/>
          <p:cNvSpPr/>
          <p:nvPr/>
        </p:nvSpPr>
        <p:spPr>
          <a:xfrm>
            <a:off x="10544294" y="3600390"/>
            <a:ext cx="376118" cy="376118"/>
          </a:xfrm>
          <a:prstGeom prst="roundRect">
            <a:avLst>
              <a:gd name="adj" fmla="val 1867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0606921" y="3631644"/>
            <a:ext cx="25074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9687401" y="2006084"/>
            <a:ext cx="2090023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Kibana: Visualisation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586782" y="2367439"/>
            <a:ext cx="6291263" cy="7522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 interface for exploring and visualising log data. Create custom dashboards, search queries, and visualisations. Set up alerts based on log patterns or anomalies detected in data.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585192" y="5821561"/>
            <a:ext cx="411301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Best Practices for Log Management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585192" y="6536174"/>
            <a:ext cx="6526054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structured logging formats (JSON) for easier parsing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585192" y="6845379"/>
            <a:ext cx="6526054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 correlation IDs for distributed tracing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585192" y="7154585"/>
            <a:ext cx="6526054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appropriate log levels (DEBUG, INFO, WARN, ERROR)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585192" y="7463790"/>
            <a:ext cx="6526054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Avoid logging sensitive information like passwords or tokens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7526774" y="6536174"/>
            <a:ext cx="6526054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up log retention policies to manage storage costs</a:t>
            </a:r>
            <a:endParaRPr lang="en-US" sz="1300" dirty="0"/>
          </a:p>
        </p:txBody>
      </p:sp>
      <p:sp>
        <p:nvSpPr>
          <p:cNvPr id="26" name="Text 24"/>
          <p:cNvSpPr/>
          <p:nvPr/>
        </p:nvSpPr>
        <p:spPr>
          <a:xfrm>
            <a:off x="7526774" y="6845379"/>
            <a:ext cx="6526054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index lifecycle management rules in Elasticsearch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7526774" y="7154585"/>
            <a:ext cx="6526054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Configure log aggregation at the application layer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7526774" y="7463790"/>
            <a:ext cx="6526054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 alerting rules for critical error patterns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164" y="434697"/>
            <a:ext cx="7461647" cy="493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Understanding the Deployment Workflow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3164" y="1307783"/>
            <a:ext cx="6569273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deployment process transforms your Java application from source code into a running production system. This workflow encompasses several critical stages that ensure your application is built correctly, tested thoroughly, and deployed reliably.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53164" y="2161461"/>
            <a:ext cx="6569273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 deployment practices emphasise automation, consistency, and repeatability. By understanding each stage of the workflow, development teams can identify bottlenecks, reduce deployment failures, and accelerate time-to-market.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515582" y="1343382"/>
            <a:ext cx="15799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2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5582" y="1589008"/>
            <a:ext cx="6569273" cy="2286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15582" y="1713667"/>
            <a:ext cx="2421731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Source Code Management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515582" y="2118717"/>
            <a:ext cx="6569273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Version control and branching strategies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15582" y="2632353"/>
            <a:ext cx="15799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2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82" y="2855595"/>
            <a:ext cx="6569273" cy="228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15582" y="3002637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Build &amp; Test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7515582" y="3407688"/>
            <a:ext cx="6569273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Compilation and automated testing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7515582" y="3921323"/>
            <a:ext cx="15799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2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582" y="4128849"/>
            <a:ext cx="6569273" cy="2286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15582" y="4291608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Artefact Creation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7515582" y="4696658"/>
            <a:ext cx="6569273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Packaging application components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7515582" y="5210294"/>
            <a:ext cx="15799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04</a:t>
            </a:r>
            <a:endParaRPr lang="en-US" sz="12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582" y="5401985"/>
            <a:ext cx="6569273" cy="2286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515582" y="5580578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Deployment</a:t>
            </a:r>
            <a:endParaRPr lang="en-US" sz="1550" dirty="0"/>
          </a:p>
        </p:txBody>
      </p:sp>
      <p:sp>
        <p:nvSpPr>
          <p:cNvPr id="20" name="Text 14"/>
          <p:cNvSpPr/>
          <p:nvPr/>
        </p:nvSpPr>
        <p:spPr>
          <a:xfrm>
            <a:off x="7515582" y="5985629"/>
            <a:ext cx="6569273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Release to target environments</a:t>
            </a:r>
            <a:endParaRPr lang="en-US" sz="1200" dirty="0"/>
          </a:p>
        </p:txBody>
      </p:sp>
      <p:sp>
        <p:nvSpPr>
          <p:cNvPr id="21" name="Text 15"/>
          <p:cNvSpPr/>
          <p:nvPr/>
        </p:nvSpPr>
        <p:spPr>
          <a:xfrm>
            <a:off x="7515582" y="6499265"/>
            <a:ext cx="15799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05</a:t>
            </a:r>
            <a:endParaRPr lang="en-US" sz="1200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582" y="6675239"/>
            <a:ext cx="6569273" cy="2286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15582" y="6869549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Monitoring</a:t>
            </a:r>
            <a:endParaRPr lang="en-US" sz="1550" dirty="0"/>
          </a:p>
        </p:txBody>
      </p:sp>
      <p:sp>
        <p:nvSpPr>
          <p:cNvPr id="24" name="Text 17"/>
          <p:cNvSpPr/>
          <p:nvPr/>
        </p:nvSpPr>
        <p:spPr>
          <a:xfrm>
            <a:off x="7515582" y="7274600"/>
            <a:ext cx="6569273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Tracking application health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4699" y="533876"/>
            <a:ext cx="7787402" cy="1211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Continuous Integration and Continuous Deployment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4699" y="2035850"/>
            <a:ext cx="7787402" cy="872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CI/CD pipelines automate the software delivery process, enabling teams to release high-quality applications faster and more reliably. These pipelines orchestrate building, testing, and deployment activities triggered by code changes.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64699" y="3126105"/>
            <a:ext cx="7787402" cy="2187893"/>
          </a:xfrm>
          <a:prstGeom prst="roundRect">
            <a:avLst>
              <a:gd name="adj" fmla="val 372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66034" y="3327440"/>
            <a:ext cx="2422803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Jenkins Pipeline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66034" y="3746421"/>
            <a:ext cx="7384733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Declarative and scripted pipeline syntax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366034" y="4104918"/>
            <a:ext cx="7384733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Extensive plugin ecosystem for Java tools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366034" y="4463415"/>
            <a:ext cx="7384733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Distributed build architecture with agents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366034" y="4821912"/>
            <a:ext cx="7384733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with Maven, Gradle, and JUnit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64699" y="5507712"/>
            <a:ext cx="7787402" cy="2187893"/>
          </a:xfrm>
          <a:prstGeom prst="roundRect">
            <a:avLst>
              <a:gd name="adj" fmla="val 372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6034" y="5709047"/>
            <a:ext cx="2422803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GitHub Actions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366034" y="6128028"/>
            <a:ext cx="7384733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YAML-based workflow configuration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366034" y="6486525"/>
            <a:ext cx="7384733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Native integration with GitHub repositories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366034" y="6845022"/>
            <a:ext cx="7384733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Matrix builds for multiple Java versions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366034" y="7203519"/>
            <a:ext cx="7384733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Marketplace with pre-built actions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7075" y="321112"/>
            <a:ext cx="4449366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Setting Up Jenkins CI/CD Pipeline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07075" y="975122"/>
            <a:ext cx="1923336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Configuration Steps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407075" y="1323975"/>
            <a:ext cx="261699" cy="261699"/>
          </a:xfrm>
          <a:prstGeom prst="roundRect">
            <a:avLst>
              <a:gd name="adj" fmla="val 1866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50711" y="1345823"/>
            <a:ext cx="174427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784979" y="1363861"/>
            <a:ext cx="1453991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Install Jenkins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784979" y="1661755"/>
            <a:ext cx="4978360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 on server or container</a:t>
            </a:r>
            <a:endParaRPr lang="en-US" sz="900" dirty="0"/>
          </a:p>
        </p:txBody>
      </p:sp>
      <p:sp>
        <p:nvSpPr>
          <p:cNvPr id="8" name="Shape 6"/>
          <p:cNvSpPr/>
          <p:nvPr/>
        </p:nvSpPr>
        <p:spPr>
          <a:xfrm>
            <a:off x="407075" y="2068711"/>
            <a:ext cx="261699" cy="261699"/>
          </a:xfrm>
          <a:prstGeom prst="roundRect">
            <a:avLst>
              <a:gd name="adj" fmla="val 1866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50711" y="2090559"/>
            <a:ext cx="174427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784979" y="2108597"/>
            <a:ext cx="1561267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Configure JDK &amp; Maven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784979" y="2406491"/>
            <a:ext cx="4978360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up Java build tools</a:t>
            </a:r>
            <a:endParaRPr lang="en-US" sz="900" dirty="0"/>
          </a:p>
        </p:txBody>
      </p:sp>
      <p:sp>
        <p:nvSpPr>
          <p:cNvPr id="12" name="Shape 10"/>
          <p:cNvSpPr/>
          <p:nvPr/>
        </p:nvSpPr>
        <p:spPr>
          <a:xfrm>
            <a:off x="407075" y="2813447"/>
            <a:ext cx="261699" cy="261699"/>
          </a:xfrm>
          <a:prstGeom prst="roundRect">
            <a:avLst>
              <a:gd name="adj" fmla="val 1866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50711" y="2835295"/>
            <a:ext cx="174427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84979" y="2853333"/>
            <a:ext cx="1453991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Create Pipeline Job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784979" y="3151227"/>
            <a:ext cx="4978360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Jenkinsfile with stages</a:t>
            </a:r>
            <a:endParaRPr lang="en-US" sz="900" dirty="0"/>
          </a:p>
        </p:txBody>
      </p:sp>
      <p:sp>
        <p:nvSpPr>
          <p:cNvPr id="16" name="Shape 14"/>
          <p:cNvSpPr/>
          <p:nvPr/>
        </p:nvSpPr>
        <p:spPr>
          <a:xfrm>
            <a:off x="407075" y="3558183"/>
            <a:ext cx="261699" cy="261699"/>
          </a:xfrm>
          <a:prstGeom prst="roundRect">
            <a:avLst>
              <a:gd name="adj" fmla="val 1866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450711" y="3580031"/>
            <a:ext cx="174427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784979" y="3598069"/>
            <a:ext cx="1453991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Add SCM Integration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784979" y="3895963"/>
            <a:ext cx="4978360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to Git repository</a:t>
            </a:r>
            <a:endParaRPr lang="en-US" sz="900" dirty="0"/>
          </a:p>
        </p:txBody>
      </p:sp>
      <p:sp>
        <p:nvSpPr>
          <p:cNvPr id="20" name="Shape 18"/>
          <p:cNvSpPr/>
          <p:nvPr/>
        </p:nvSpPr>
        <p:spPr>
          <a:xfrm>
            <a:off x="407075" y="4302919"/>
            <a:ext cx="261699" cy="261699"/>
          </a:xfrm>
          <a:prstGeom prst="roundRect">
            <a:avLst>
              <a:gd name="adj" fmla="val 1866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450711" y="4324767"/>
            <a:ext cx="174427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5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784979" y="4342805"/>
            <a:ext cx="1453991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Configure Webhooks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784979" y="4640699"/>
            <a:ext cx="4978360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automatic triggering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6054566" y="975122"/>
            <a:ext cx="2239089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Sample Jenkinsfile Structure</a:t>
            </a:r>
            <a:endParaRPr lang="en-US" sz="1350" dirty="0"/>
          </a:p>
        </p:txBody>
      </p:sp>
      <p:sp>
        <p:nvSpPr>
          <p:cNvPr id="25" name="Shape 23"/>
          <p:cNvSpPr/>
          <p:nvPr/>
        </p:nvSpPr>
        <p:spPr>
          <a:xfrm>
            <a:off x="6054566" y="1323975"/>
            <a:ext cx="8176260" cy="6453664"/>
          </a:xfrm>
          <a:prstGeom prst="roundRect">
            <a:avLst>
              <a:gd name="adj" fmla="val 757"/>
            </a:avLst>
          </a:prstGeom>
          <a:solidFill>
            <a:srgbClr val="EDECE8"/>
          </a:solidFill>
          <a:ln/>
        </p:spPr>
      </p:sp>
      <p:sp>
        <p:nvSpPr>
          <p:cNvPr id="26" name="Shape 24"/>
          <p:cNvSpPr/>
          <p:nvPr/>
        </p:nvSpPr>
        <p:spPr>
          <a:xfrm>
            <a:off x="6048851" y="1323975"/>
            <a:ext cx="8187690" cy="6453664"/>
          </a:xfrm>
          <a:prstGeom prst="roundRect">
            <a:avLst>
              <a:gd name="adj" fmla="val 270"/>
            </a:avLst>
          </a:prstGeom>
          <a:solidFill>
            <a:srgbClr val="EDECE8"/>
          </a:solidFill>
          <a:ln/>
        </p:spPr>
      </p:sp>
      <p:sp>
        <p:nvSpPr>
          <p:cNvPr id="27" name="Text 25"/>
          <p:cNvSpPr/>
          <p:nvPr/>
        </p:nvSpPr>
        <p:spPr>
          <a:xfrm>
            <a:off x="6165056" y="1411129"/>
            <a:ext cx="7955280" cy="6279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pipeline {
 agent any
 tools {
 maven 'Maven 3.8.6'
 jdk 'JDK 17'
 }
 stages {
 stage('Checkout') {
 steps {
 git branch: 'main',
 url: 'repository-url'
 }
 }
 stage('Build') {
 steps {
 sh 'mvn clean compile'
 }
 }
 stage('Test') {
 steps {
 sh 'mvn test'
 }
 }
 stage('Package') {
 steps {
 sh 'mvn package'
 }
 }
 stage('Deploy') {
 steps {
 // Deployment commands
 }
 }
 }
}
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2336" y="726877"/>
            <a:ext cx="7569279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GitHub Actions Workflow Configuration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592336" y="1509593"/>
            <a:ext cx="7959328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 Actions provides cloud-based CI/CD directly integrated with your repository. Workflows are defined using YAML files in the .github/workflows directory.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92336" y="2207419"/>
            <a:ext cx="7959328" cy="1257419"/>
          </a:xfrm>
          <a:prstGeom prst="roundRect">
            <a:avLst>
              <a:gd name="adj" fmla="val 5653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5196" y="2230279"/>
            <a:ext cx="676870" cy="1211699"/>
          </a:xfrm>
          <a:prstGeom prst="roundRect">
            <a:avLst>
              <a:gd name="adj" fmla="val 6449"/>
            </a:avLst>
          </a:prstGeom>
          <a:solidFill>
            <a:srgbClr val="D9EDF2"/>
          </a:solidFill>
          <a:ln/>
        </p:spPr>
      </p:sp>
      <p:sp>
        <p:nvSpPr>
          <p:cNvPr id="7" name="Text 4"/>
          <p:cNvSpPr/>
          <p:nvPr/>
        </p:nvSpPr>
        <p:spPr>
          <a:xfrm>
            <a:off x="822841" y="2677478"/>
            <a:ext cx="25384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461254" y="2399467"/>
            <a:ext cx="2115503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Workflow Triggers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461254" y="2765346"/>
            <a:ext cx="6898362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events that initiate pipeline execution: push, pull requests, scheduled runs, or manual dispatch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92336" y="3634026"/>
            <a:ext cx="7959328" cy="1257419"/>
          </a:xfrm>
          <a:prstGeom prst="roundRect">
            <a:avLst>
              <a:gd name="adj" fmla="val 5653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15196" y="3656886"/>
            <a:ext cx="676870" cy="1211699"/>
          </a:xfrm>
          <a:prstGeom prst="roundRect">
            <a:avLst>
              <a:gd name="adj" fmla="val 6449"/>
            </a:avLst>
          </a:prstGeom>
          <a:solidFill>
            <a:srgbClr val="D9EDF2"/>
          </a:solidFill>
          <a:ln/>
        </p:spPr>
      </p:sp>
      <p:sp>
        <p:nvSpPr>
          <p:cNvPr id="12" name="Text 9"/>
          <p:cNvSpPr/>
          <p:nvPr/>
        </p:nvSpPr>
        <p:spPr>
          <a:xfrm>
            <a:off x="822841" y="4104084"/>
            <a:ext cx="25384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461254" y="3826073"/>
            <a:ext cx="2115503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Job Configuration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461254" y="4191953"/>
            <a:ext cx="6898362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Specify runner environment, checkout code, setup Java using actions/setup-java, and define build matrix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592336" y="5060633"/>
            <a:ext cx="7959328" cy="1257419"/>
          </a:xfrm>
          <a:prstGeom prst="roundRect">
            <a:avLst>
              <a:gd name="adj" fmla="val 5653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15196" y="5083493"/>
            <a:ext cx="676870" cy="1211699"/>
          </a:xfrm>
          <a:prstGeom prst="roundRect">
            <a:avLst>
              <a:gd name="adj" fmla="val 6449"/>
            </a:avLst>
          </a:prstGeom>
          <a:solidFill>
            <a:srgbClr val="D9EDF2"/>
          </a:solidFill>
          <a:ln/>
        </p:spPr>
      </p:sp>
      <p:sp>
        <p:nvSpPr>
          <p:cNvPr id="17" name="Text 14"/>
          <p:cNvSpPr/>
          <p:nvPr/>
        </p:nvSpPr>
        <p:spPr>
          <a:xfrm>
            <a:off x="822841" y="5530691"/>
            <a:ext cx="25384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1461254" y="5252680"/>
            <a:ext cx="2115503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Build &amp; Test Steps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461254" y="5618559"/>
            <a:ext cx="6898362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Execute Maven or Gradle commands, run unit and integration tests, generate coverage reports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592336" y="6487239"/>
            <a:ext cx="7959328" cy="1015365"/>
          </a:xfrm>
          <a:prstGeom prst="roundRect">
            <a:avLst>
              <a:gd name="adj" fmla="val 7001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615196" y="6510099"/>
            <a:ext cx="676870" cy="969645"/>
          </a:xfrm>
          <a:prstGeom prst="roundRect">
            <a:avLst>
              <a:gd name="adj" fmla="val 6449"/>
            </a:avLst>
          </a:prstGeom>
          <a:solidFill>
            <a:srgbClr val="D9EDF2"/>
          </a:solidFill>
          <a:ln/>
        </p:spPr>
      </p:sp>
      <p:sp>
        <p:nvSpPr>
          <p:cNvPr id="22" name="Text 19"/>
          <p:cNvSpPr/>
          <p:nvPr/>
        </p:nvSpPr>
        <p:spPr>
          <a:xfrm>
            <a:off x="822841" y="6836212"/>
            <a:ext cx="25384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1461254" y="6679287"/>
            <a:ext cx="2115503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Artefact Publishing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1461254" y="7045166"/>
            <a:ext cx="689836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Upload build artefacts, publish to package registries, create release distributions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907" y="460296"/>
            <a:ext cx="7843957" cy="523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Building and Packaging Java Applications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5907" y="1401842"/>
            <a:ext cx="251102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Build Tools Overview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585907" y="1883093"/>
            <a:ext cx="7218402" cy="753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 applications require compilation, dependency resolution, and packaging into deployable formats. Build automation tools streamline these processes and ensure consistency across environments.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585907" y="2824639"/>
            <a:ext cx="7218402" cy="2299335"/>
          </a:xfrm>
          <a:prstGeom prst="roundRect">
            <a:avLst>
              <a:gd name="adj" fmla="val 3058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76168" y="3014901"/>
            <a:ext cx="209252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Apache Maven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76168" y="3443883"/>
            <a:ext cx="6837878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Convention-over-configuration approach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76168" y="3753564"/>
            <a:ext cx="6837878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XML-based project object model (POM)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76168" y="4063246"/>
            <a:ext cx="6837878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Extensive plugin ecosystem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76168" y="4372928"/>
            <a:ext cx="6837878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Dependency management via repositories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76168" y="4682609"/>
            <a:ext cx="6837878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 lifecycle phases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85907" y="5291376"/>
            <a:ext cx="7218402" cy="2299335"/>
          </a:xfrm>
          <a:prstGeom prst="roundRect">
            <a:avLst>
              <a:gd name="adj" fmla="val 3058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76168" y="5481638"/>
            <a:ext cx="209252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Gradle Build Tool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76168" y="5910620"/>
            <a:ext cx="6837878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Groovy or Kotlin DSL configuration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76168" y="6220301"/>
            <a:ext cx="6837878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Incremental builds for performance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776168" y="6529983"/>
            <a:ext cx="6837878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Flexible and highly customisable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76168" y="6839664"/>
            <a:ext cx="6837878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Multi-project build support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776168" y="7149346"/>
            <a:ext cx="6837878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Rich task dependency graph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8220313" y="1401842"/>
            <a:ext cx="332708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Common Packaging Formats</a:t>
            </a:r>
            <a:endParaRPr lang="en-US" sz="195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220313" y="1903928"/>
            <a:ext cx="418505" cy="418505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8848011" y="2003227"/>
            <a:ext cx="209252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JAR Files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848011" y="2432209"/>
            <a:ext cx="5203984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 Java archive for libraries and standalone applications</a:t>
            </a:r>
            <a:endParaRPr lang="en-US" sz="1300" dirty="0"/>
          </a:p>
        </p:txBody>
      </p:sp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0313" y="3018115"/>
            <a:ext cx="418505" cy="418505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8848011" y="3117413"/>
            <a:ext cx="209252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WAR Files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8848011" y="3546396"/>
            <a:ext cx="5203984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 application archive for servlet containers like Tomcat</a:t>
            </a:r>
            <a:endParaRPr lang="en-US" sz="1300" dirty="0"/>
          </a:p>
        </p:txBody>
      </p:sp>
      <p:pic>
        <p:nvPicPr>
          <p:cNvPr id="2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0313" y="4132302"/>
            <a:ext cx="418505" cy="418505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8848011" y="4231600"/>
            <a:ext cx="209252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Docker Images</a:t>
            </a:r>
            <a:endParaRPr lang="en-US" sz="1600" dirty="0"/>
          </a:p>
        </p:txBody>
      </p:sp>
      <p:sp>
        <p:nvSpPr>
          <p:cNvPr id="28" name="Text 23"/>
          <p:cNvSpPr/>
          <p:nvPr/>
        </p:nvSpPr>
        <p:spPr>
          <a:xfrm>
            <a:off x="8848011" y="4660582"/>
            <a:ext cx="5203984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Containerised application with all dependencies included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9598" y="464106"/>
            <a:ext cx="5635943" cy="526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Deploying to Cloud Platforms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589598" y="1243132"/>
            <a:ext cx="7964805" cy="505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 platforms provide scalable infrastructure for hosting Java applications. Deployment strategies vary based on application architecture, scalability requirements, and operational preferences.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89598" y="1937861"/>
            <a:ext cx="3898225" cy="2955965"/>
          </a:xfrm>
          <a:prstGeom prst="roundRect">
            <a:avLst>
              <a:gd name="adj" fmla="val 239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72" y="2113836"/>
            <a:ext cx="505301" cy="505301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518" y="2252663"/>
            <a:ext cx="227409" cy="2274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572" y="2787491"/>
            <a:ext cx="216634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Amazon Web Services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765572" y="3151703"/>
            <a:ext cx="3546277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EC2: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Virtual machines with full control</a:t>
            </a:r>
            <a:endParaRPr lang="en-US" sz="1300" dirty="0"/>
          </a:p>
        </p:txBody>
      </p:sp>
      <p:sp>
        <p:nvSpPr>
          <p:cNvPr id="10" name="Text 5"/>
          <p:cNvSpPr/>
          <p:nvPr/>
        </p:nvSpPr>
        <p:spPr>
          <a:xfrm>
            <a:off x="765572" y="3505319"/>
            <a:ext cx="3546277" cy="505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Elastic Beanstalk: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Platform-as-a-service for Java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765572" y="4111585"/>
            <a:ext cx="3546277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ECS/EKS: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Container orchestration services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765572" y="4465201"/>
            <a:ext cx="3546277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Lambda: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Serverless function execution</a:t>
            </a:r>
            <a:endParaRPr lang="en-US" sz="1300" dirty="0"/>
          </a:p>
        </p:txBody>
      </p:sp>
      <p:sp>
        <p:nvSpPr>
          <p:cNvPr id="13" name="Shape 8"/>
          <p:cNvSpPr/>
          <p:nvPr/>
        </p:nvSpPr>
        <p:spPr>
          <a:xfrm>
            <a:off x="4656177" y="1937861"/>
            <a:ext cx="3898225" cy="2955965"/>
          </a:xfrm>
          <a:prstGeom prst="roundRect">
            <a:avLst>
              <a:gd name="adj" fmla="val 239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152" y="2113836"/>
            <a:ext cx="505301" cy="505301"/>
          </a:xfrm>
          <a:prstGeom prst="rect">
            <a:avLst/>
          </a:prstGeom>
        </p:spPr>
      </p:pic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1098" y="2252663"/>
            <a:ext cx="227409" cy="22740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832152" y="2787491"/>
            <a:ext cx="2105739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Microsoft Azure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4832152" y="3151703"/>
            <a:ext cx="3546277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Virtual Machines: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IaaS compute resources</a:t>
            </a:r>
            <a:endParaRPr lang="en-US" sz="1300" dirty="0"/>
          </a:p>
        </p:txBody>
      </p:sp>
      <p:sp>
        <p:nvSpPr>
          <p:cNvPr id="18" name="Text 11"/>
          <p:cNvSpPr/>
          <p:nvPr/>
        </p:nvSpPr>
        <p:spPr>
          <a:xfrm>
            <a:off x="4832152" y="3505319"/>
            <a:ext cx="3546277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 Service: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Fully managed platform</a:t>
            </a:r>
            <a:endParaRPr lang="en-US" sz="1300" dirty="0"/>
          </a:p>
        </p:txBody>
      </p:sp>
      <p:sp>
        <p:nvSpPr>
          <p:cNvPr id="19" name="Text 12"/>
          <p:cNvSpPr/>
          <p:nvPr/>
        </p:nvSpPr>
        <p:spPr>
          <a:xfrm>
            <a:off x="4832152" y="3858935"/>
            <a:ext cx="3546277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AKS: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Kubernetes service</a:t>
            </a:r>
            <a:endParaRPr lang="en-US" sz="1300" dirty="0"/>
          </a:p>
        </p:txBody>
      </p:sp>
      <p:sp>
        <p:nvSpPr>
          <p:cNvPr id="20" name="Text 13"/>
          <p:cNvSpPr/>
          <p:nvPr/>
        </p:nvSpPr>
        <p:spPr>
          <a:xfrm>
            <a:off x="4832152" y="4212550"/>
            <a:ext cx="3546277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Functions: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Event-driven compute</a:t>
            </a:r>
            <a:endParaRPr lang="en-US" sz="1300" dirty="0"/>
          </a:p>
        </p:txBody>
      </p:sp>
      <p:sp>
        <p:nvSpPr>
          <p:cNvPr id="21" name="Shape 14"/>
          <p:cNvSpPr/>
          <p:nvPr/>
        </p:nvSpPr>
        <p:spPr>
          <a:xfrm>
            <a:off x="589598" y="5062180"/>
            <a:ext cx="7964805" cy="2703314"/>
          </a:xfrm>
          <a:prstGeom prst="roundRect">
            <a:avLst>
              <a:gd name="adj" fmla="val 261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572" y="5238155"/>
            <a:ext cx="505301" cy="505301"/>
          </a:xfrm>
          <a:prstGeom prst="rect">
            <a:avLst/>
          </a:prstGeom>
        </p:spPr>
      </p:pic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4518" y="5376982"/>
            <a:ext cx="227409" cy="227409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765572" y="5911810"/>
            <a:ext cx="2185749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Google Cloud Platform</a:t>
            </a:r>
            <a:endParaRPr lang="en-US" sz="1650" dirty="0"/>
          </a:p>
        </p:txBody>
      </p:sp>
      <p:sp>
        <p:nvSpPr>
          <p:cNvPr id="25" name="Text 16"/>
          <p:cNvSpPr/>
          <p:nvPr/>
        </p:nvSpPr>
        <p:spPr>
          <a:xfrm>
            <a:off x="765572" y="6276023"/>
            <a:ext cx="7612856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 Engine: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Customisable VMs</a:t>
            </a:r>
            <a:endParaRPr lang="en-US" sz="1300" dirty="0"/>
          </a:p>
        </p:txBody>
      </p:sp>
      <p:sp>
        <p:nvSpPr>
          <p:cNvPr id="26" name="Text 17"/>
          <p:cNvSpPr/>
          <p:nvPr/>
        </p:nvSpPr>
        <p:spPr>
          <a:xfrm>
            <a:off x="765572" y="6629638"/>
            <a:ext cx="7612856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 Engine: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Managed application platform</a:t>
            </a:r>
            <a:endParaRPr lang="en-US" sz="1300" dirty="0"/>
          </a:p>
        </p:txBody>
      </p:sp>
      <p:sp>
        <p:nvSpPr>
          <p:cNvPr id="27" name="Text 18"/>
          <p:cNvSpPr/>
          <p:nvPr/>
        </p:nvSpPr>
        <p:spPr>
          <a:xfrm>
            <a:off x="765572" y="6983254"/>
            <a:ext cx="7612856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GKE: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Enterprise Kubernetes</a:t>
            </a:r>
            <a:endParaRPr lang="en-US" sz="1300" dirty="0"/>
          </a:p>
        </p:txBody>
      </p:sp>
      <p:sp>
        <p:nvSpPr>
          <p:cNvPr id="28" name="Text 19"/>
          <p:cNvSpPr/>
          <p:nvPr/>
        </p:nvSpPr>
        <p:spPr>
          <a:xfrm>
            <a:off x="765572" y="7336869"/>
            <a:ext cx="7612856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 Run: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Serverless containers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119" y="940237"/>
            <a:ext cx="12793980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Container Deployment with Docker and Kubernetes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2119" y="2164913"/>
            <a:ext cx="3563779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Docker Containerisation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762119" y="2790706"/>
            <a:ext cx="6287453" cy="1306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Docker packages Java applications with their runtime environment, ensuring consistency across development, testing, and production. Containers are lightweight, portable, and isolated.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2119" y="4314706"/>
            <a:ext cx="413277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Essential Dockerfile Components: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62119" y="4872514"/>
            <a:ext cx="6287453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 image selection (OpenJDK, Eclipse Temurin)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2119" y="5275302"/>
            <a:ext cx="6287453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Application artefact copying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62119" y="5678091"/>
            <a:ext cx="6287453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Dependency installation and configuration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62119" y="6080879"/>
            <a:ext cx="6287453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Environment variable definition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62119" y="6483668"/>
            <a:ext cx="6287453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Exposed ports and entry point commands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62119" y="6886456"/>
            <a:ext cx="6287453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Multi-stage builds for optimised image size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8448" y="2164913"/>
            <a:ext cx="3795713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Kubernetes Orchestration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7588448" y="2790706"/>
            <a:ext cx="6287453" cy="979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Kubernetes manages containerised applications at scale, providing automated deployment, scaling, and operations. It's the industry standard for container orchestration.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8448" y="3988117"/>
            <a:ext cx="348114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Core Kubernetes Resources: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588448" y="4545925"/>
            <a:ext cx="6287453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Deployments:</a:t>
            </a:r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Declarative application updates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88448" y="4948714"/>
            <a:ext cx="6287453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Services:</a:t>
            </a:r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Network access and load balancing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88448" y="5351502"/>
            <a:ext cx="6287453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ConfigMaps:</a:t>
            </a:r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External configuration management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88448" y="5754291"/>
            <a:ext cx="6287453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Secrets:</a:t>
            </a:r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Sensitive data handling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588448" y="6157079"/>
            <a:ext cx="6287453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Ingress:</a:t>
            </a:r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HTTP/HTTPS routing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7588448" y="6559868"/>
            <a:ext cx="6287453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Persistent Volumes:</a:t>
            </a:r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Stateful data storage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131" y="539948"/>
            <a:ext cx="9013150" cy="597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Monitoring with Prometheus and Grafana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69131" y="1519595"/>
            <a:ext cx="13292137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 monitoring ensures application health, performance, and reliability. Prometheus collects metrics whilst Grafana provides powerful visualisation and alerting capabilities.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131" y="2308265"/>
            <a:ext cx="4430673" cy="7647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0227" y="3264098"/>
            <a:ext cx="333208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Prometheus Metrics Collection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60227" y="3677364"/>
            <a:ext cx="4048482" cy="1147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Time-series database that scrapes metrics from instrumented applications via HTTP endpoints. Supports multidimensional data model with powerful query language (PromQL).</a:t>
            </a:r>
            <a:endParaRPr lang="en-US" sz="15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804" y="2308265"/>
            <a:ext cx="4430673" cy="7647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90899" y="3264098"/>
            <a:ext cx="238982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Grafana Visualisation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290899" y="3677364"/>
            <a:ext cx="4048482" cy="1147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Creates interactive dashboards displaying application metrics, system performance, and business KPIs. Supports alerting rules with multiple notification channels.</a:t>
            </a:r>
            <a:endParaRPr lang="en-US" sz="15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477" y="2308265"/>
            <a:ext cx="4430673" cy="76473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21572" y="3264098"/>
            <a:ext cx="238982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Alerting &amp; Response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9721572" y="3677364"/>
            <a:ext cx="4048482" cy="1147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Configure threshold-based alerts for critical metrics. Integrate with PagerDuty, Slack, or email for incident notification and response coordination.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69131" y="5302448"/>
            <a:ext cx="2988112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Metrics to Monitor</a:t>
            </a:r>
            <a:endParaRPr lang="en-US" sz="2250" dirty="0"/>
          </a:p>
        </p:txBody>
      </p:sp>
      <p:sp>
        <p:nvSpPr>
          <p:cNvPr id="14" name="Text 9"/>
          <p:cNvSpPr/>
          <p:nvPr/>
        </p:nvSpPr>
        <p:spPr>
          <a:xfrm>
            <a:off x="669131" y="6138743"/>
            <a:ext cx="238982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Application Metrics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669131" y="6628448"/>
            <a:ext cx="407384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Request rate and latency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669131" y="6982182"/>
            <a:ext cx="407384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Error rates by endpoint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669131" y="7335917"/>
            <a:ext cx="407384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Active database connections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5217081" y="6138743"/>
            <a:ext cx="238982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JVM Metrics</a:t>
            </a:r>
            <a:endParaRPr lang="en-US" sz="1850" dirty="0"/>
          </a:p>
        </p:txBody>
      </p:sp>
      <p:sp>
        <p:nvSpPr>
          <p:cNvPr id="19" name="Text 14"/>
          <p:cNvSpPr/>
          <p:nvPr/>
        </p:nvSpPr>
        <p:spPr>
          <a:xfrm>
            <a:off x="5217081" y="6628448"/>
            <a:ext cx="407384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Heap memory utilisation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5217081" y="6982182"/>
            <a:ext cx="407384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Garbage collection duration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5217081" y="7335917"/>
            <a:ext cx="407384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Thread pool statistics</a:t>
            </a:r>
            <a:endParaRPr lang="en-US" sz="1500" dirty="0"/>
          </a:p>
        </p:txBody>
      </p:sp>
      <p:sp>
        <p:nvSpPr>
          <p:cNvPr id="22" name="Text 17"/>
          <p:cNvSpPr/>
          <p:nvPr/>
        </p:nvSpPr>
        <p:spPr>
          <a:xfrm>
            <a:off x="9765030" y="6138743"/>
            <a:ext cx="238982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Infrastructure Metrics</a:t>
            </a:r>
            <a:endParaRPr lang="en-US" sz="1850" dirty="0"/>
          </a:p>
        </p:txBody>
      </p:sp>
      <p:sp>
        <p:nvSpPr>
          <p:cNvPr id="23" name="Text 18"/>
          <p:cNvSpPr/>
          <p:nvPr/>
        </p:nvSpPr>
        <p:spPr>
          <a:xfrm>
            <a:off x="9765030" y="6628448"/>
            <a:ext cx="4211360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CPU and memory usage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9765030" y="6982182"/>
            <a:ext cx="4211360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 throughput</a:t>
            </a:r>
            <a:endParaRPr lang="en-US" sz="1500" dirty="0"/>
          </a:p>
        </p:txBody>
      </p:sp>
      <p:sp>
        <p:nvSpPr>
          <p:cNvPr id="25" name="Text 20"/>
          <p:cNvSpPr/>
          <p:nvPr/>
        </p:nvSpPr>
        <p:spPr>
          <a:xfrm>
            <a:off x="9765030" y="7335917"/>
            <a:ext cx="4211360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Disk I/O operations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2025-12-27T13:58:30Z</dcterms:created>
  <dcterms:modified xsi:type="dcterms:W3CDTF">2025-12-27T13:58:30Z</dcterms:modified>
</cp:coreProperties>
</file>